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d297f3e565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1d297f3e565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1d297f3e565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1d297f3e565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d297f3e565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1d297f3e565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d2c812de1b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1d2c812de1b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d2c812de1b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1d2c812de1b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d2c812de1b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1d2c812de1b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d2c812de1b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1d2c812de1b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1d2c812de1b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1d2c812de1b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d2c812de1b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1d2c812de1b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d2c812de1b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1d2c812de1b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c0c7669158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c0c7669158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d2c812de1b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1d2c812de1b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d2c812de1b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1d2c812de1b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d2c812de1b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1d2c812de1b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1d2c812de1b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1d2c812de1b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1d2c812de1b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1d2c812de1b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d2c812de1b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1d2c812de1b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d2c812de1b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d2c812de1b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d2c812de1b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1d2c812de1b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d2c812de1b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d2c812de1b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1d2c812de1b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1d2c812de1b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1c90d5acc1f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1c90d5acc1f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1d2c812de1b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1d2c812de1b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d2c812de1b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1d2c812de1b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1d2c812de1b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1d2c812de1b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1d2c812de1b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1d2c812de1b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1c90d5acc1f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1c90d5acc1f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1c90d5acc1f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1c90d5acc1f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d297f3e565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1d297f3e565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d297f3e565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1d297f3e565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d297f3e565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1d297f3e565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d297f3e565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1d297f3e565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2.png"/><Relationship Id="rId4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9.png"/><Relationship Id="rId4" Type="http://schemas.openxmlformats.org/officeDocument/2006/relationships/image" Target="../media/image2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1.png"/><Relationship Id="rId4" Type="http://schemas.openxmlformats.org/officeDocument/2006/relationships/image" Target="../media/image28.png"/><Relationship Id="rId5" Type="http://schemas.openxmlformats.org/officeDocument/2006/relationships/image" Target="../media/image2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Relationship Id="rId4" Type="http://schemas.openxmlformats.org/officeDocument/2006/relationships/image" Target="../media/image14.png"/><Relationship Id="rId5" Type="http://schemas.openxmlformats.org/officeDocument/2006/relationships/image" Target="../media/image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9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Important Concepts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9" name="Google Shape;11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0988" y="414338"/>
            <a:ext cx="8886825" cy="4619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Backpropagation</a:t>
            </a:r>
            <a:endParaRPr/>
          </a:p>
        </p:txBody>
      </p:sp>
      <p:sp>
        <p:nvSpPr>
          <p:cNvPr id="125" name="Google Shape;125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6" name="Google Shape;126;p23"/>
          <p:cNvPicPr preferRelativeResize="0"/>
          <p:nvPr/>
        </p:nvPicPr>
        <p:blipFill rotWithShape="1">
          <a:blip r:embed="rId3">
            <a:alphaModFix/>
          </a:blip>
          <a:srcRect b="0" l="0" r="0" t="2799"/>
          <a:stretch/>
        </p:blipFill>
        <p:spPr>
          <a:xfrm>
            <a:off x="1188200" y="957538"/>
            <a:ext cx="6329200" cy="3806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Gradient Descent</a:t>
            </a:r>
            <a:endParaRPr/>
          </a:p>
        </p:txBody>
      </p:sp>
      <p:sp>
        <p:nvSpPr>
          <p:cNvPr id="132" name="Google Shape;132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3" name="Google Shape;13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17725"/>
            <a:ext cx="8309275" cy="416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Drop Out and Regularization: Avoiding overfitting</a:t>
            </a:r>
            <a:endParaRPr/>
          </a:p>
        </p:txBody>
      </p:sp>
      <p:sp>
        <p:nvSpPr>
          <p:cNvPr id="139" name="Google Shape;139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0" name="Google Shape;14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9490" y="0"/>
            <a:ext cx="7825019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ReLu Activation Function vs Sigmoid</a:t>
            </a:r>
            <a:endParaRPr/>
          </a:p>
        </p:txBody>
      </p:sp>
      <p:sp>
        <p:nvSpPr>
          <p:cNvPr id="146" name="Google Shape;146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7" name="Google Shape;14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7871" y="1152475"/>
            <a:ext cx="6528257" cy="3991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Weight Initialization</a:t>
            </a:r>
            <a:endParaRPr/>
          </a:p>
        </p:txBody>
      </p:sp>
      <p:sp>
        <p:nvSpPr>
          <p:cNvPr id="153" name="Google Shape;153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Weights should be small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Weights should not be the same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Weights should have a good variance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Weight Initialization : Uniform Distribution </a:t>
            </a:r>
            <a:endParaRPr/>
          </a:p>
        </p:txBody>
      </p:sp>
      <p:sp>
        <p:nvSpPr>
          <p:cNvPr id="159" name="Google Shape;159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0" name="Google Shape;16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138" y="1288300"/>
            <a:ext cx="8124825" cy="348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Xavier/Gorat</a:t>
            </a:r>
            <a:endParaRPr/>
          </a:p>
        </p:txBody>
      </p:sp>
      <p:sp>
        <p:nvSpPr>
          <p:cNvPr id="166" name="Google Shape;166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7" name="Google Shape;167;p29"/>
          <p:cNvPicPr preferRelativeResize="0"/>
          <p:nvPr/>
        </p:nvPicPr>
        <p:blipFill rotWithShape="1">
          <a:blip r:embed="rId3">
            <a:alphaModFix/>
          </a:blip>
          <a:srcRect b="0" l="0" r="0" t="19575"/>
          <a:stretch/>
        </p:blipFill>
        <p:spPr>
          <a:xfrm>
            <a:off x="448925" y="1226450"/>
            <a:ext cx="8371226" cy="3645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He init</a:t>
            </a:r>
            <a:endParaRPr/>
          </a:p>
        </p:txBody>
      </p:sp>
      <p:sp>
        <p:nvSpPr>
          <p:cNvPr id="173" name="Google Shape;173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74" name="Google Shape;17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1573" y="1336948"/>
            <a:ext cx="7073526" cy="3231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Stochastic Gradient Descent</a:t>
            </a:r>
            <a:endParaRPr/>
          </a:p>
        </p:txBody>
      </p:sp>
      <p:sp>
        <p:nvSpPr>
          <p:cNvPr id="180" name="Google Shape;180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81" name="Google Shape;18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81475" y="1582573"/>
            <a:ext cx="3020400" cy="277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9121" y="1722996"/>
            <a:ext cx="5089875" cy="263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Contents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Deep learning - Introduction and </a:t>
            </a:r>
            <a:r>
              <a:rPr lang="en-GB"/>
              <a:t>intuition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9350" y="1771551"/>
            <a:ext cx="4899449" cy="2721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Stochastic Gradient Descent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89" name="Google Shape;189;p32"/>
          <p:cNvPicPr preferRelativeResize="0"/>
          <p:nvPr/>
        </p:nvPicPr>
        <p:blipFill rotWithShape="1">
          <a:blip r:embed="rId3">
            <a:alphaModFix/>
          </a:blip>
          <a:srcRect b="0" l="0" r="0" t="16008"/>
          <a:stretch/>
        </p:blipFill>
        <p:spPr>
          <a:xfrm>
            <a:off x="1399142" y="1152475"/>
            <a:ext cx="6597483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Global Minima</a:t>
            </a:r>
            <a:endParaRPr/>
          </a:p>
        </p:txBody>
      </p:sp>
      <p:sp>
        <p:nvSpPr>
          <p:cNvPr id="195" name="Google Shape;195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96" name="Google Shape;19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7325" y="1167925"/>
            <a:ext cx="5265374" cy="3329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8500" y="1502175"/>
            <a:ext cx="2767550" cy="271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04" name="Google Shape;20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4338" y="52388"/>
            <a:ext cx="8315325" cy="503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11" name="Google Shape;211;p35"/>
          <p:cNvPicPr preferRelativeResize="0"/>
          <p:nvPr/>
        </p:nvPicPr>
        <p:blipFill rotWithShape="1">
          <a:blip r:embed="rId3">
            <a:alphaModFix/>
          </a:blip>
          <a:srcRect b="0" l="2903" r="0" t="0"/>
          <a:stretch/>
        </p:blipFill>
        <p:spPr>
          <a:xfrm>
            <a:off x="1182125" y="295475"/>
            <a:ext cx="6592925" cy="4339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Optimizers</a:t>
            </a:r>
            <a:endParaRPr/>
          </a:p>
        </p:txBody>
      </p:sp>
      <p:sp>
        <p:nvSpPr>
          <p:cNvPr id="217" name="Google Shape;217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5122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835"/>
              <a:buFont typeface="Georgia"/>
              <a:buChar char="●"/>
            </a:pPr>
            <a:r>
              <a:rPr b="1" lang="en-GB" sz="1835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Optimizers</a:t>
            </a:r>
            <a:r>
              <a:rPr lang="en-GB" sz="1835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are algorithms or methods used to minimize an error function(</a:t>
            </a:r>
            <a:r>
              <a:rPr i="1" lang="en-GB" sz="1835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loss function</a:t>
            </a:r>
            <a:r>
              <a:rPr lang="en-GB" sz="1835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)or to maximize the efficiency of production. </a:t>
            </a:r>
            <a:endParaRPr sz="1835"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018"/>
              <a:buNone/>
            </a:pPr>
            <a:r>
              <a:t/>
            </a:r>
            <a:endParaRPr sz="1835"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45122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rgbClr val="292929"/>
              </a:buClr>
              <a:buSzPts val="1835"/>
              <a:buFont typeface="Georgia"/>
              <a:buChar char="●"/>
            </a:pPr>
            <a:r>
              <a:rPr lang="en-GB" sz="1835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Optimizers are mathematical functions which are dependent on model’s learnable parameters i.e Weights &amp; Biases. </a:t>
            </a:r>
            <a:endParaRPr sz="1835"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018"/>
              <a:buNone/>
            </a:pPr>
            <a:r>
              <a:t/>
            </a:r>
            <a:endParaRPr sz="1835"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45122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rgbClr val="292929"/>
              </a:buClr>
              <a:buSzPts val="1835"/>
              <a:buFont typeface="Georgia"/>
              <a:buChar char="●"/>
            </a:pPr>
            <a:r>
              <a:rPr lang="en-GB" sz="1835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Optimizers help to know how to change weights and learning rate of neural network to reduce the losses.</a:t>
            </a:r>
            <a:endParaRPr sz="2112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Optimizers</a:t>
            </a:r>
            <a:endParaRPr/>
          </a:p>
        </p:txBody>
      </p:sp>
      <p:sp>
        <p:nvSpPr>
          <p:cNvPr id="223" name="Google Shape;223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Gradient Descent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Stochastic Gradient Descent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Mini-batch Gradient Descent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SGD with momentum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AdaGrad (Adaptive Gradient Descent)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RMS-Prop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Ada-Delta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Adaptive Moment Estimation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38"/>
          <p:cNvSpPr txBox="1"/>
          <p:nvPr>
            <p:ph idx="1" type="body"/>
          </p:nvPr>
        </p:nvSpPr>
        <p:spPr>
          <a:xfrm>
            <a:off x="311700" y="6190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91304"/>
              </a:lnSpc>
              <a:spcBef>
                <a:spcPts val="7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650">
                <a:solidFill>
                  <a:srgbClr val="292929"/>
                </a:solidFill>
                <a:highlight>
                  <a:srgbClr val="FFFFFF"/>
                </a:highlight>
              </a:rPr>
              <a:t>How to choose optimizers?</a:t>
            </a:r>
            <a:endParaRPr b="1" sz="1650">
              <a:solidFill>
                <a:srgbClr val="292929"/>
              </a:solidFill>
              <a:highlight>
                <a:srgbClr val="FFFFFF"/>
              </a:highlight>
            </a:endParaRPr>
          </a:p>
          <a:p>
            <a:pPr indent="-323850" lvl="0" marL="749300" rtl="0" algn="l">
              <a:lnSpc>
                <a:spcPct val="190909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1500"/>
              <a:buFont typeface="Georgia"/>
              <a:buChar char="●"/>
            </a:pPr>
            <a:r>
              <a:rPr lang="en-GB" sz="15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If the data is sparse, use the self-applicable methods, namely Adagrad, Adadelta, RMSprop, Adam.</a:t>
            </a:r>
            <a:endParaRPr sz="1500"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23850" lvl="0" marL="749300" rtl="0" algn="l">
              <a:lnSpc>
                <a:spcPct val="190909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500"/>
              <a:buFont typeface="Georgia"/>
              <a:buChar char="●"/>
            </a:pPr>
            <a:r>
              <a:rPr lang="en-GB" sz="15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RMSprop, Adadelta, Adam have similar effects in many cases.</a:t>
            </a:r>
            <a:endParaRPr sz="1500"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23850" lvl="0" marL="749300" rtl="0" algn="l">
              <a:lnSpc>
                <a:spcPct val="190909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500"/>
              <a:buFont typeface="Georgia"/>
              <a:buChar char="●"/>
            </a:pPr>
            <a:r>
              <a:rPr lang="en-GB" sz="15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Adam just added bias-correction and momentum on the basis of RMSprop,</a:t>
            </a:r>
            <a:endParaRPr sz="1500"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23850" lvl="0" marL="749300" rtl="0" algn="l">
              <a:lnSpc>
                <a:spcPct val="190909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500"/>
              <a:buFont typeface="Georgia"/>
              <a:buChar char="●"/>
            </a:pPr>
            <a:r>
              <a:rPr lang="en-GB" sz="15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As the gradient becomes sparse, Adam will perform better than RMSprop.</a:t>
            </a:r>
            <a:endParaRPr sz="1500"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38"/>
          <p:cNvSpPr txBox="1"/>
          <p:nvPr/>
        </p:nvSpPr>
        <p:spPr>
          <a:xfrm>
            <a:off x="131325" y="4191425"/>
            <a:ext cx="3000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https://medium.com/mlearning-ai/optimizers-in-deep-learning-7bf81fed78a0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Loss function/Cost function</a:t>
            </a:r>
            <a:endParaRPr/>
          </a:p>
        </p:txBody>
      </p:sp>
      <p:sp>
        <p:nvSpPr>
          <p:cNvPr id="236" name="Google Shape;236;p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37" name="Google Shape;23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075" y="1093047"/>
            <a:ext cx="9143999" cy="35352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40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Loss Functions : Mean squared error</a:t>
            </a:r>
            <a:endParaRPr/>
          </a:p>
        </p:txBody>
      </p:sp>
      <p:sp>
        <p:nvSpPr>
          <p:cNvPr id="243" name="Google Shape;243;p4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44" name="Google Shape;24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96" y="523875"/>
            <a:ext cx="4057150" cy="189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4375" y="2262700"/>
            <a:ext cx="3811799" cy="2548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68852" y="2467268"/>
            <a:ext cx="2093791" cy="5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Absolute Error</a:t>
            </a:r>
            <a:endParaRPr/>
          </a:p>
        </p:txBody>
      </p:sp>
      <p:sp>
        <p:nvSpPr>
          <p:cNvPr id="252" name="Google Shape;252;p4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53" name="Google Shape;253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2475" y="1309688"/>
            <a:ext cx="7639050" cy="2524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DL</a:t>
            </a:r>
            <a:endParaRPr/>
          </a:p>
        </p:txBody>
      </p:sp>
      <p:sp>
        <p:nvSpPr>
          <p:cNvPr id="68" name="Google Shape;68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9" name="Google Shape;69;p15"/>
          <p:cNvPicPr preferRelativeResize="0"/>
          <p:nvPr/>
        </p:nvPicPr>
        <p:blipFill rotWithShape="1">
          <a:blip r:embed="rId3">
            <a:alphaModFix/>
          </a:blip>
          <a:srcRect b="0" l="7106" r="0" t="0"/>
          <a:stretch/>
        </p:blipFill>
        <p:spPr>
          <a:xfrm>
            <a:off x="1271500" y="619075"/>
            <a:ext cx="3300500" cy="274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71500" y="3361050"/>
            <a:ext cx="3300500" cy="132721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10313" y="1152475"/>
            <a:ext cx="2695575" cy="308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Huber Loss</a:t>
            </a:r>
            <a:endParaRPr/>
          </a:p>
        </p:txBody>
      </p:sp>
      <p:sp>
        <p:nvSpPr>
          <p:cNvPr id="259" name="Google Shape;259;p4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60" name="Google Shape;26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2438" y="942975"/>
            <a:ext cx="8239125" cy="325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Classification: Entropy Loss</a:t>
            </a:r>
            <a:endParaRPr/>
          </a:p>
        </p:txBody>
      </p:sp>
      <p:sp>
        <p:nvSpPr>
          <p:cNvPr id="266" name="Google Shape;266;p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67" name="Google Shape;267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3671" y="1646900"/>
            <a:ext cx="4459500" cy="2799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platforms to use?</a:t>
            </a:r>
            <a:endParaRPr/>
          </a:p>
        </p:txBody>
      </p:sp>
      <p:sp>
        <p:nvSpPr>
          <p:cNvPr id="273" name="Google Shape;273;p4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tensorflow ; keras &gt; 2.0 (wrapper on tensorflow)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pytorch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4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AI vs ML vs DS vs DL and Semi supervised Learning</a:t>
            </a:r>
            <a:endParaRPr/>
          </a:p>
        </p:txBody>
      </p:sp>
      <p:sp>
        <p:nvSpPr>
          <p:cNvPr id="77" name="Google Shape;77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https://www.youtube.com/watch?v=J3nFOPoVnPw&amp;list=PLZoTAELRMXVPGU70ZGsckrMdr0FteeRUi&amp;index=3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Semi supervised learning</a:t>
            </a:r>
            <a:endParaRPr/>
          </a:p>
        </p:txBody>
      </p:sp>
      <p:sp>
        <p:nvSpPr>
          <p:cNvPr id="83" name="Google Shape;83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4" name="Google Shape;8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600" y="1214438"/>
            <a:ext cx="6553200" cy="1038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Deep Learning - types</a:t>
            </a:r>
            <a:endParaRPr/>
          </a:p>
        </p:txBody>
      </p:sp>
      <p:sp>
        <p:nvSpPr>
          <p:cNvPr id="90" name="Google Shape;90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1" name="Google Shape;9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9875" y="1514163"/>
            <a:ext cx="7334250" cy="2352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Deep Learning - types</a:t>
            </a:r>
            <a:endParaRPr/>
          </a:p>
        </p:txBody>
      </p:sp>
      <p:sp>
        <p:nvSpPr>
          <p:cNvPr id="97" name="Google Shape;97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8" name="Google Shape;9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4413" y="1409700"/>
            <a:ext cx="6353175" cy="308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Neural Network - Backpropagation</a:t>
            </a:r>
            <a:endParaRPr/>
          </a:p>
        </p:txBody>
      </p:sp>
      <p:sp>
        <p:nvSpPr>
          <p:cNvPr id="104" name="Google Shape;104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Perceptron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5" name="Google Shape;10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7925" y="1555525"/>
            <a:ext cx="4248150" cy="3409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2" name="Google Shape;11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6325" y="114300"/>
            <a:ext cx="6991350" cy="491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